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8" r:id="rId3"/>
    <p:sldId id="261" r:id="rId4"/>
    <p:sldId id="265" r:id="rId5"/>
    <p:sldId id="260" r:id="rId6"/>
    <p:sldId id="259" r:id="rId7"/>
    <p:sldId id="262" r:id="rId8"/>
    <p:sldId id="269" r:id="rId9"/>
    <p:sldId id="263" r:id="rId10"/>
    <p:sldId id="264" r:id="rId11"/>
    <p:sldId id="266" r:id="rId12"/>
    <p:sldId id="267" r:id="rId13"/>
    <p:sldId id="268" r:id="rId14"/>
    <p:sldId id="273" r:id="rId15"/>
    <p:sldId id="270" r:id="rId16"/>
    <p:sldId id="271" r:id="rId17"/>
    <p:sldId id="272" r:id="rId18"/>
    <p:sldId id="274"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0825" cy="6850063"/>
            <a:chOff x="0" y="0"/>
            <a:chExt cx="5758" cy="4315"/>
          </a:xfrm>
        </p:grpSpPr>
        <p:grpSp>
          <p:nvGrpSpPr>
            <p:cNvPr id="10243" name="Group 3"/>
            <p:cNvGrpSpPr>
              <a:grpSpLocks/>
            </p:cNvGrpSpPr>
            <p:nvPr userDrawn="1"/>
          </p:nvGrpSpPr>
          <p:grpSpPr bwMode="auto">
            <a:xfrm>
              <a:off x="1728" y="2230"/>
              <a:ext cx="4027" cy="2085"/>
              <a:chOff x="1728" y="2230"/>
              <a:chExt cx="4027" cy="2085"/>
            </a:xfrm>
          </p:grpSpPr>
          <p:sp>
            <p:nvSpPr>
              <p:cNvPr id="1024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1024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1024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1024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1024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1024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1025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1025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025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0253" name="Rectangle 13"/>
          <p:cNvSpPr>
            <a:spLocks noGrp="1" noChangeArrowheads="1"/>
          </p:cNvSpPr>
          <p:nvPr>
            <p:ph type="dt" sz="quarter" idx="2"/>
          </p:nvPr>
        </p:nvSpPr>
        <p:spPr>
          <a:xfrm>
            <a:off x="457200" y="6248400"/>
            <a:ext cx="2133600" cy="476250"/>
          </a:xfrm>
        </p:spPr>
        <p:txBody>
          <a:bodyPr/>
          <a:lstStyle>
            <a:lvl1pPr>
              <a:defRPr/>
            </a:lvl1pPr>
          </a:lstStyle>
          <a:p>
            <a:endParaRPr lang="en-US"/>
          </a:p>
        </p:txBody>
      </p:sp>
      <p:sp>
        <p:nvSpPr>
          <p:cNvPr id="10254"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10255" name="Rectangle 15"/>
          <p:cNvSpPr>
            <a:spLocks noGrp="1" noChangeArrowheads="1"/>
          </p:cNvSpPr>
          <p:nvPr>
            <p:ph type="sldNum" sz="quarter" idx="4"/>
          </p:nvPr>
        </p:nvSpPr>
        <p:spPr>
          <a:xfrm>
            <a:off x="6553200" y="6254750"/>
            <a:ext cx="2133600" cy="476250"/>
          </a:xfrm>
        </p:spPr>
        <p:txBody>
          <a:bodyPr/>
          <a:lstStyle>
            <a:lvl1pPr>
              <a:defRPr/>
            </a:lvl1pPr>
          </a:lstStyle>
          <a:p>
            <a:fld id="{13AECE32-23BC-44D2-901A-8759B0929F93}"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82EBD01-57CB-4A2B-8EF4-5A2E99642C03}"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5DB3543-1988-48A0-8911-FFA1EB2B1F66}"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87F73E5B-22D9-4102-A449-A1BED706944E}"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6AF8027-4FEE-487F-8CCD-9ADE401AFA05}"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D284984-8054-45CA-AF54-8A01E5FE11E6}"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AEF6F288-6FDA-4B46-9607-F3C28E167635}" type="slidenum">
              <a:rPr lang="en-US"/>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BCDD9A8C-E547-422D-854A-179DF8388442}" type="slidenum">
              <a:rPr lang="en-US"/>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B62A15B8-2EE0-45B1-91BA-1C59B854E9B0}" type="slidenum">
              <a:rPr lang="en-US"/>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59F61214-3D5A-4E32-8C5F-67019F9F0457}"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32612A71-493F-4298-BA50-90052D6A5028}"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921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CAEAE38E-61EB-4A22-9949-11CBFD0D1596}" type="slidenum">
              <a:rPr lang="en-US"/>
              <a:pPr/>
              <a:t>‹#›</a:t>
            </a:fld>
            <a:endParaRPr lang="en-US"/>
          </a:p>
        </p:txBody>
      </p:sp>
      <p:grpSp>
        <p:nvGrpSpPr>
          <p:cNvPr id="9220" name="Group 4"/>
          <p:cNvGrpSpPr>
            <a:grpSpLocks/>
          </p:cNvGrpSpPr>
          <p:nvPr/>
        </p:nvGrpSpPr>
        <p:grpSpPr bwMode="auto">
          <a:xfrm>
            <a:off x="0" y="0"/>
            <a:ext cx="9140825" cy="6850063"/>
            <a:chOff x="0" y="0"/>
            <a:chExt cx="5758" cy="4315"/>
          </a:xfrm>
        </p:grpSpPr>
        <p:grpSp>
          <p:nvGrpSpPr>
            <p:cNvPr id="9221" name="Group 5"/>
            <p:cNvGrpSpPr>
              <a:grpSpLocks/>
            </p:cNvGrpSpPr>
            <p:nvPr userDrawn="1"/>
          </p:nvGrpSpPr>
          <p:grpSpPr bwMode="auto">
            <a:xfrm>
              <a:off x="1728" y="2230"/>
              <a:ext cx="4027" cy="2085"/>
              <a:chOff x="1728" y="2230"/>
              <a:chExt cx="4027" cy="2085"/>
            </a:xfrm>
          </p:grpSpPr>
          <p:sp>
            <p:nvSpPr>
              <p:cNvPr id="922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922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922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922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922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922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922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922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3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923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en.wikipedia.org/wiki/IBM_System_z10" TargetMode="External"/><Relationship Id="rId3" Type="http://schemas.openxmlformats.org/officeDocument/2006/relationships/hyperlink" Target="http://en.wikipedia.org/wiki/IBM" TargetMode="External"/><Relationship Id="rId7" Type="http://schemas.openxmlformats.org/officeDocument/2006/relationships/hyperlink" Target="http://en.wikipedia.org/wiki/System_z9" TargetMode="External"/><Relationship Id="rId2" Type="http://schemas.openxmlformats.org/officeDocument/2006/relationships/hyperlink" Target="http://en.wikipedia.org/wiki/ESA/390" TargetMode="External"/><Relationship Id="rId1" Type="http://schemas.openxmlformats.org/officeDocument/2006/relationships/slideLayout" Target="../slideLayouts/slideLayout2.xml"/><Relationship Id="rId6" Type="http://schemas.openxmlformats.org/officeDocument/2006/relationships/hyperlink" Target="http://en.wikipedia.org/wiki/ZSeries" TargetMode="External"/><Relationship Id="rId5" Type="http://schemas.openxmlformats.org/officeDocument/2006/relationships/hyperlink" Target="http://en.wikipedia.org/wiki/Mainframe_computer" TargetMode="External"/><Relationship Id="rId10" Type="http://schemas.openxmlformats.org/officeDocument/2006/relationships/hyperlink" Target="http://en.wikipedia.org/wiki/System/360" TargetMode="External"/><Relationship Id="rId4" Type="http://schemas.openxmlformats.org/officeDocument/2006/relationships/hyperlink" Target="http://en.wikipedia.org/wiki/64-bit" TargetMode="External"/><Relationship Id="rId9" Type="http://schemas.openxmlformats.org/officeDocument/2006/relationships/hyperlink" Target="http://en.wikipedia.org/wiki/Backward_compatibility"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IBM" TargetMode="External"/><Relationship Id="rId2" Type="http://schemas.openxmlformats.org/officeDocument/2006/relationships/hyperlink" Target="http://en.wikipedia.org/wiki/Mainframe_computer" TargetMode="External"/><Relationship Id="rId1" Type="http://schemas.openxmlformats.org/officeDocument/2006/relationships/slideLayout" Target="../slideLayouts/slideLayout2.xml"/><Relationship Id="rId5" Type="http://schemas.openxmlformats.org/officeDocument/2006/relationships/hyperlink" Target="http://en.wikipedia.org/wiki/1964" TargetMode="External"/><Relationship Id="rId4" Type="http://schemas.openxmlformats.org/officeDocument/2006/relationships/hyperlink" Target="http://en.wikipedia.org/wiki/April_7"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amma/>
                <a:shade val="26275"/>
                <a:invGamma/>
              </a:schemeClr>
            </a:gs>
            <a:gs pos="100000">
              <a:schemeClr val="accent2"/>
            </a:gs>
          </a:gsLst>
          <a:lin ang="18900000" scaled="1"/>
        </a:gradFill>
        <a:effectLst/>
      </p:bgPr>
    </p:bg>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193925" y="1789113"/>
            <a:ext cx="5883275" cy="366712"/>
          </a:xfrm>
          <a:prstGeom prst="rect">
            <a:avLst/>
          </a:prstGeom>
          <a:noFill/>
          <a:ln w="9525">
            <a:noFill/>
            <a:miter lim="800000"/>
            <a:headEnd/>
            <a:tailEnd/>
          </a:ln>
          <a:effectLst/>
        </p:spPr>
        <p:txBody>
          <a:bodyPr>
            <a:spAutoFit/>
          </a:bodyPr>
          <a:lstStyle/>
          <a:p>
            <a:pPr eaLnBrk="1" hangingPunct="1"/>
            <a:endParaRPr lang="en-US">
              <a:latin typeface="Arial" charset="0"/>
            </a:endParaRPr>
          </a:p>
        </p:txBody>
      </p:sp>
      <p:sp>
        <p:nvSpPr>
          <p:cNvPr id="2053" name="Text Box 5"/>
          <p:cNvSpPr txBox="1">
            <a:spLocks noChangeArrowheads="1"/>
          </p:cNvSpPr>
          <p:nvPr/>
        </p:nvSpPr>
        <p:spPr bwMode="auto">
          <a:xfrm>
            <a:off x="1524000" y="2855913"/>
            <a:ext cx="6705600" cy="457200"/>
          </a:xfrm>
          <a:prstGeom prst="rect">
            <a:avLst/>
          </a:prstGeom>
          <a:noFill/>
          <a:ln w="9525">
            <a:noFill/>
            <a:miter lim="800000"/>
            <a:headEnd/>
            <a:tailEnd/>
          </a:ln>
          <a:effectLst/>
        </p:spPr>
        <p:txBody>
          <a:bodyPr>
            <a:spAutoFit/>
          </a:bodyPr>
          <a:lstStyle/>
          <a:p>
            <a:pPr eaLnBrk="1" hangingPunct="1"/>
            <a:r>
              <a:rPr lang="en-US" sz="2400" b="1">
                <a:solidFill>
                  <a:schemeClr val="tx2"/>
                </a:solidFill>
                <a:latin typeface="Arial" charset="0"/>
              </a:rPr>
              <a:t>IBM 360       ARCHITECTURE               </a:t>
            </a:r>
          </a:p>
        </p:txBody>
      </p:sp>
      <p:sp>
        <p:nvSpPr>
          <p:cNvPr id="2054" name="Text Box 6"/>
          <p:cNvSpPr txBox="1">
            <a:spLocks noChangeArrowheads="1"/>
          </p:cNvSpPr>
          <p:nvPr/>
        </p:nvSpPr>
        <p:spPr bwMode="auto">
          <a:xfrm>
            <a:off x="4419600" y="4038600"/>
            <a:ext cx="4419600" cy="854075"/>
          </a:xfrm>
          <a:prstGeom prst="rect">
            <a:avLst/>
          </a:prstGeom>
          <a:noFill/>
          <a:ln w="9525">
            <a:noFill/>
            <a:miter lim="800000"/>
            <a:headEnd/>
            <a:tailEnd/>
          </a:ln>
          <a:effectLst/>
        </p:spPr>
        <p:txBody>
          <a:bodyPr>
            <a:spAutoFit/>
          </a:bodyPr>
          <a:lstStyle/>
          <a:p>
            <a:pPr>
              <a:spcBef>
                <a:spcPct val="50000"/>
              </a:spcBef>
            </a:pPr>
            <a:r>
              <a:rPr lang="en-US" sz="2000"/>
              <a:t>By</a:t>
            </a:r>
          </a:p>
          <a:p>
            <a:pPr>
              <a:spcBef>
                <a:spcPct val="50000"/>
              </a:spcBef>
            </a:pPr>
            <a:r>
              <a:rPr lang="en-US" sz="2000"/>
              <a:t>Mithun raghav subramaniam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Rot="1" noChangeArrowheads="1"/>
          </p:cNvSpPr>
          <p:nvPr>
            <p:ph type="title"/>
          </p:nvPr>
        </p:nvSpPr>
        <p:spPr/>
        <p:txBody>
          <a:bodyPr/>
          <a:lstStyle/>
          <a:p>
            <a:r>
              <a:rPr lang="en-US" sz="2800">
                <a:latin typeface="Times New Roman" pitchFamily="18" charset="0"/>
              </a:rPr>
              <a:t>Addressing Modes and Instruction Formats</a:t>
            </a:r>
          </a:p>
        </p:txBody>
      </p:sp>
      <p:sp>
        <p:nvSpPr>
          <p:cNvPr id="13317" name="Rectangle 5"/>
          <p:cNvSpPr>
            <a:spLocks noGrp="1" noChangeArrowheads="1"/>
          </p:cNvSpPr>
          <p:nvPr>
            <p:ph type="body" idx="1"/>
          </p:nvPr>
        </p:nvSpPr>
        <p:spPr>
          <a:xfrm>
            <a:off x="457200" y="1295400"/>
            <a:ext cx="8229600" cy="4830763"/>
          </a:xfrm>
        </p:spPr>
        <p:txBody>
          <a:bodyPr/>
          <a:lstStyle/>
          <a:p>
            <a:pPr>
              <a:buFont typeface="Wingdings" pitchFamily="2" charset="2"/>
              <a:buNone/>
            </a:pPr>
            <a:r>
              <a:rPr lang="en-US"/>
              <a:t>                             </a:t>
            </a:r>
            <a:r>
              <a:rPr lang="en-US" sz="2000">
                <a:latin typeface="Times New Roman" pitchFamily="18" charset="0"/>
              </a:rPr>
              <a:t>The 360/370 has five instruction formats. Each format is associated with a single addressing mode and has a set of operations defined for that format. While some operations are defined in multiple formats, most are not. </a:t>
            </a:r>
          </a:p>
          <a:p>
            <a:r>
              <a:rPr lang="en-US" sz="2000" b="1">
                <a:latin typeface="Times New Roman" pitchFamily="18" charset="0"/>
              </a:rPr>
              <a:t>RR </a:t>
            </a:r>
            <a:r>
              <a:rPr lang="en-US" sz="2000" i="1">
                <a:latin typeface="Times New Roman" pitchFamily="18" charset="0"/>
              </a:rPr>
              <a:t>(register-register</a:t>
            </a:r>
            <a:r>
              <a:rPr lang="en-US" sz="2000">
                <a:latin typeface="Times New Roman" pitchFamily="18" charset="0"/>
              </a:rPr>
              <a:t> )</a:t>
            </a:r>
          </a:p>
          <a:p>
            <a:pPr>
              <a:buFont typeface="Wingdings" pitchFamily="2" charset="2"/>
              <a:buNone/>
            </a:pPr>
            <a:endParaRPr lang="en-US" sz="2000">
              <a:latin typeface="Times New Roman" pitchFamily="18" charset="0"/>
            </a:endParaRPr>
          </a:p>
          <a:p>
            <a:r>
              <a:rPr lang="en-US" sz="2000" b="1">
                <a:latin typeface="Times New Roman" pitchFamily="18" charset="0"/>
              </a:rPr>
              <a:t>RX </a:t>
            </a:r>
            <a:r>
              <a:rPr lang="en-US" sz="2000" i="1">
                <a:latin typeface="Times New Roman" pitchFamily="18" charset="0"/>
              </a:rPr>
              <a:t>(register-indexed)</a:t>
            </a:r>
          </a:p>
          <a:p>
            <a:pPr>
              <a:buFont typeface="Wingdings" pitchFamily="2" charset="2"/>
              <a:buNone/>
            </a:pPr>
            <a:r>
              <a:rPr lang="en-US" sz="2000">
                <a:latin typeface="Times New Roman" pitchFamily="18" charset="0"/>
              </a:rPr>
              <a:t> </a:t>
            </a:r>
          </a:p>
          <a:p>
            <a:r>
              <a:rPr lang="en-US" sz="2000" b="1">
                <a:latin typeface="Times New Roman" pitchFamily="18" charset="0"/>
              </a:rPr>
              <a:t>RS </a:t>
            </a:r>
            <a:r>
              <a:rPr lang="en-US" sz="2000" i="1">
                <a:latin typeface="Times New Roman" pitchFamily="18" charset="0"/>
              </a:rPr>
              <a:t>(register-storage</a:t>
            </a:r>
            <a:r>
              <a:rPr lang="en-US" sz="2000">
                <a:latin typeface="Times New Roman" pitchFamily="18" charset="0"/>
              </a:rPr>
              <a:t> )</a:t>
            </a:r>
          </a:p>
          <a:p>
            <a:pPr>
              <a:buFont typeface="Wingdings" pitchFamily="2" charset="2"/>
              <a:buNone/>
            </a:pPr>
            <a:endParaRPr lang="en-US" sz="2000">
              <a:latin typeface="Times New Roman" pitchFamily="18" charset="0"/>
            </a:endParaRPr>
          </a:p>
          <a:p>
            <a:r>
              <a:rPr lang="en-US" sz="2000" b="1">
                <a:latin typeface="Times New Roman" pitchFamily="18" charset="0"/>
              </a:rPr>
              <a:t>SI </a:t>
            </a:r>
            <a:r>
              <a:rPr lang="en-US" sz="2000" i="1">
                <a:latin typeface="Times New Roman" pitchFamily="18" charset="0"/>
              </a:rPr>
              <a:t>(storage-immediate)</a:t>
            </a:r>
          </a:p>
          <a:p>
            <a:pPr>
              <a:buFont typeface="Wingdings" pitchFamily="2" charset="2"/>
              <a:buNone/>
            </a:pPr>
            <a:endParaRPr lang="en-US" sz="2000" i="1">
              <a:latin typeface="Times New Roman" pitchFamily="18" charset="0"/>
            </a:endParaRPr>
          </a:p>
          <a:p>
            <a:r>
              <a:rPr lang="en-US" sz="2000" b="1">
                <a:latin typeface="Times New Roman" pitchFamily="18" charset="0"/>
              </a:rPr>
              <a:t>SS</a:t>
            </a:r>
            <a:r>
              <a:rPr lang="en-US" sz="2000">
                <a:latin typeface="Times New Roman" pitchFamily="18" charset="0"/>
              </a:rPr>
              <a:t> </a:t>
            </a:r>
            <a:r>
              <a:rPr lang="en-US" sz="2000" i="1">
                <a:latin typeface="Times New Roman" pitchFamily="18" charset="0"/>
              </a:rPr>
              <a:t>(storage-storage)</a:t>
            </a:r>
            <a:r>
              <a:rPr lang="en-US" sz="2000">
                <a:latin typeface="Times New Roman" pitchFamily="18"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 4"/>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a:xfrm>
            <a:off x="457200" y="274638"/>
            <a:ext cx="8229600" cy="868362"/>
          </a:xfrm>
        </p:spPr>
        <p:txBody>
          <a:bodyPr/>
          <a:lstStyle/>
          <a:p>
            <a:r>
              <a:rPr lang="en-US" sz="2400">
                <a:latin typeface="Times New Roman" pitchFamily="18" charset="0"/>
              </a:rPr>
              <a:t>Operations on the 360/370</a:t>
            </a:r>
          </a:p>
        </p:txBody>
      </p:sp>
      <p:sp>
        <p:nvSpPr>
          <p:cNvPr id="28675" name="Rectangle 3"/>
          <p:cNvSpPr>
            <a:spLocks noGrp="1" noChangeArrowheads="1"/>
          </p:cNvSpPr>
          <p:nvPr>
            <p:ph type="body" idx="1"/>
          </p:nvPr>
        </p:nvSpPr>
        <p:spPr>
          <a:xfrm>
            <a:off x="457200" y="1295400"/>
            <a:ext cx="8229600" cy="5181600"/>
          </a:xfrm>
        </p:spPr>
        <p:txBody>
          <a:bodyPr/>
          <a:lstStyle/>
          <a:p>
            <a:pPr>
              <a:lnSpc>
                <a:spcPct val="80000"/>
              </a:lnSpc>
            </a:pPr>
            <a:r>
              <a:rPr lang="en-US" sz="2000">
                <a:latin typeface="Times New Roman" pitchFamily="18" charset="0"/>
              </a:rPr>
              <a:t>The instructions on the 360 can be divided into classes. Four basic types of operations on data are supported:</a:t>
            </a:r>
          </a:p>
          <a:p>
            <a:pPr>
              <a:lnSpc>
                <a:spcPct val="80000"/>
              </a:lnSpc>
              <a:buFont typeface="Wingdings" pitchFamily="2" charset="2"/>
              <a:buNone/>
            </a:pPr>
            <a:endParaRPr lang="en-US" sz="2000" i="1">
              <a:latin typeface="Times New Roman" pitchFamily="18" charset="0"/>
            </a:endParaRPr>
          </a:p>
          <a:p>
            <a:pPr>
              <a:lnSpc>
                <a:spcPct val="80000"/>
              </a:lnSpc>
              <a:buFont typeface="Wingdings" pitchFamily="2" charset="2"/>
              <a:buNone/>
            </a:pPr>
            <a:r>
              <a:rPr lang="en-US" sz="2000" i="1">
                <a:latin typeface="Times New Roman" pitchFamily="18" charset="0"/>
              </a:rPr>
              <a:t>              1. Logical operations on hits, character strings, and fired words. </a:t>
            </a:r>
            <a:r>
              <a:rPr lang="en-US" sz="2000">
                <a:latin typeface="Times New Roman" pitchFamily="18" charset="0"/>
              </a:rPr>
              <a:t>These are mostly RR and RX formats with a few RS instructions.</a:t>
            </a:r>
            <a:endParaRPr lang="en-US" sz="2000" i="1">
              <a:latin typeface="Times New Roman" pitchFamily="18" charset="0"/>
            </a:endParaRPr>
          </a:p>
          <a:p>
            <a:pPr>
              <a:lnSpc>
                <a:spcPct val="80000"/>
              </a:lnSpc>
              <a:buFont typeface="Wingdings" pitchFamily="2" charset="2"/>
              <a:buNone/>
            </a:pPr>
            <a:r>
              <a:rPr lang="en-US" sz="2000" i="1">
                <a:latin typeface="Times New Roman" pitchFamily="18" charset="0"/>
              </a:rPr>
              <a:t>              2. Decimal or character operations on strings of characters or decimal digits. </a:t>
            </a:r>
            <a:r>
              <a:rPr lang="en-US" sz="2000">
                <a:latin typeface="Times New Roman" pitchFamily="18" charset="0"/>
              </a:rPr>
              <a:t>These are SS format instructions.</a:t>
            </a:r>
            <a:endParaRPr lang="en-US" sz="2000" i="1">
              <a:latin typeface="Times New Roman" pitchFamily="18" charset="0"/>
            </a:endParaRPr>
          </a:p>
          <a:p>
            <a:pPr>
              <a:lnSpc>
                <a:spcPct val="80000"/>
              </a:lnSpc>
              <a:buFont typeface="Wingdings" pitchFamily="2" charset="2"/>
              <a:buNone/>
            </a:pPr>
            <a:r>
              <a:rPr lang="en-US" sz="2000" i="1">
                <a:latin typeface="Times New Roman" pitchFamily="18" charset="0"/>
              </a:rPr>
              <a:t>             3. Fixed-point binary arithmetic. </a:t>
            </a:r>
            <a:r>
              <a:rPr lang="en-US" sz="2000">
                <a:latin typeface="Times New Roman" pitchFamily="18" charset="0"/>
              </a:rPr>
              <a:t>This is supported in both RR and RX formats.</a:t>
            </a:r>
            <a:endParaRPr lang="en-US" sz="2000" i="1">
              <a:latin typeface="Times New Roman" pitchFamily="18" charset="0"/>
            </a:endParaRPr>
          </a:p>
          <a:p>
            <a:pPr>
              <a:lnSpc>
                <a:spcPct val="80000"/>
              </a:lnSpc>
              <a:buFont typeface="Wingdings" pitchFamily="2" charset="2"/>
              <a:buNone/>
            </a:pPr>
            <a:r>
              <a:rPr lang="en-US" sz="2000" i="1">
                <a:latin typeface="Times New Roman" pitchFamily="18" charset="0"/>
              </a:rPr>
              <a:t>             4. Floating-point arithmetic. </a:t>
            </a:r>
            <a:r>
              <a:rPr lang="en-US" sz="2000">
                <a:latin typeface="Times New Roman" pitchFamily="18" charset="0"/>
              </a:rPr>
              <a:t>This is supported primarily with RR and RX instructions.</a:t>
            </a:r>
          </a:p>
          <a:p>
            <a:pPr>
              <a:lnSpc>
                <a:spcPct val="80000"/>
              </a:lnSpc>
              <a:buFont typeface="Wingdings" pitchFamily="2" charset="2"/>
              <a:buNone/>
            </a:pPr>
            <a:endParaRPr lang="en-US" sz="2000">
              <a:latin typeface="Times New Roman" pitchFamily="18" charset="0"/>
            </a:endParaRPr>
          </a:p>
          <a:p>
            <a:pPr>
              <a:lnSpc>
                <a:spcPct val="80000"/>
              </a:lnSpc>
              <a:buFont typeface="Wingdings" pitchFamily="2" charset="2"/>
              <a:buNone/>
            </a:pPr>
            <a:r>
              <a:rPr lang="en-US" sz="2000">
                <a:latin typeface="Times New Roman" pitchFamily="18" charset="0"/>
              </a:rPr>
              <a:t>                         Branches use the RX instruction format with the effective address specifying the branch target. Since branches are not PC-relative, a base register may need to be loaded to specify the branch target. This has a rather substantial impact: in general, it means that there must be registers that point to every region containing a branch target. The condition codes are set by all arithmetic and logical operations. Conditional branches test the condition codes under a mask to deter-mine whether or not to branch.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457200" y="274638"/>
            <a:ext cx="8229600" cy="792162"/>
          </a:xfrm>
        </p:spPr>
        <p:txBody>
          <a:bodyPr/>
          <a:lstStyle/>
          <a:p>
            <a:r>
              <a:rPr lang="en-US" sz="2800">
                <a:latin typeface="Times New Roman" pitchFamily="18" charset="0"/>
              </a:rPr>
              <a:t>IBM System z10 </a:t>
            </a:r>
          </a:p>
        </p:txBody>
      </p:sp>
      <p:sp>
        <p:nvSpPr>
          <p:cNvPr id="29699" name="Rectangle 3"/>
          <p:cNvSpPr>
            <a:spLocks noGrp="1" noChangeArrowheads="1"/>
          </p:cNvSpPr>
          <p:nvPr>
            <p:ph type="body" idx="1"/>
          </p:nvPr>
        </p:nvSpPr>
        <p:spPr>
          <a:xfrm>
            <a:off x="457200" y="1143000"/>
            <a:ext cx="8229600" cy="4983163"/>
          </a:xfrm>
        </p:spPr>
        <p:txBody>
          <a:bodyPr/>
          <a:lstStyle/>
          <a:p>
            <a:pPr marL="533400" indent="-533400"/>
            <a:r>
              <a:rPr lang="en-US" sz="1800" b="1">
                <a:latin typeface="Times New Roman" pitchFamily="18" charset="0"/>
              </a:rPr>
              <a:t>IBM System z10</a:t>
            </a:r>
            <a:r>
              <a:rPr lang="en-US" sz="1800">
                <a:latin typeface="Times New Roman" pitchFamily="18" charset="0"/>
              </a:rPr>
              <a:t> is the latest line of IBM mainframes. The z10 Enterprise Class (EC) was announced on February 26, 2008. On October 21, 2008, IBM announced the z10 Business Class (BC), a scaled down version of the z10 EC. The System z10 represents the first model family powered by the z10 quad core processing engine and the first to implement z/Architecture 2 (ARCHLVL 3). </a:t>
            </a:r>
          </a:p>
          <a:p>
            <a:pPr marL="533400" indent="-533400"/>
            <a:r>
              <a:rPr lang="en-US"/>
              <a:t> </a:t>
            </a:r>
            <a:r>
              <a:rPr lang="en-US" sz="2000">
                <a:latin typeface="Times New Roman" pitchFamily="18" charset="0"/>
              </a:rPr>
              <a:t>New Features </a:t>
            </a:r>
          </a:p>
          <a:p>
            <a:pPr marL="533400" indent="-533400">
              <a:buFont typeface="Wingdings" pitchFamily="2" charset="2"/>
              <a:buAutoNum type="arabicPeriod"/>
            </a:pPr>
            <a:r>
              <a:rPr lang="en-US" sz="2000">
                <a:latin typeface="Times New Roman" pitchFamily="18" charset="0"/>
              </a:rPr>
              <a:t>            Cryptography </a:t>
            </a:r>
          </a:p>
          <a:p>
            <a:pPr marL="533400" indent="-533400">
              <a:buFont typeface="Wingdings" pitchFamily="2" charset="2"/>
              <a:buAutoNum type="arabicPeriod"/>
            </a:pPr>
            <a:r>
              <a:rPr lang="en-US" sz="2000">
                <a:latin typeface="Times New Roman" pitchFamily="18" charset="0"/>
              </a:rPr>
              <a:t>            Decimal Floating Point </a:t>
            </a:r>
          </a:p>
          <a:p>
            <a:pPr marL="533400" indent="-533400">
              <a:buFont typeface="Wingdings" pitchFamily="2" charset="2"/>
              <a:buAutoNum type="arabicPeriod"/>
            </a:pPr>
            <a:r>
              <a:rPr lang="en-US" sz="2000">
                <a:latin typeface="Times New Roman" pitchFamily="18" charset="0"/>
              </a:rPr>
              <a:t>            New Instructions </a:t>
            </a:r>
          </a:p>
          <a:p>
            <a:pPr marL="533400" indent="-533400">
              <a:buFont typeface="Wingdings" pitchFamily="2" charset="2"/>
              <a:buAutoNum type="arabicPeriod"/>
            </a:pPr>
            <a:r>
              <a:rPr lang="en-US" sz="2000">
                <a:latin typeface="Times New Roman" pitchFamily="18" charset="0"/>
              </a:rPr>
              <a:t>            New Architecture Level Set (ALS) </a:t>
            </a:r>
          </a:p>
          <a:p>
            <a:pPr marL="533400" indent="-533400">
              <a:buFont typeface="Wingdings" pitchFamily="2" charset="2"/>
              <a:buAutoNum type="arabicPeriod"/>
            </a:pPr>
            <a:r>
              <a:rPr lang="en-US" sz="2000">
                <a:latin typeface="Times New Roman" pitchFamily="18" charset="0"/>
              </a:rPr>
              <a:t>            z/VM LPAR Support </a:t>
            </a:r>
          </a:p>
          <a:p>
            <a:pPr marL="533400" indent="-533400">
              <a:buFont typeface="Wingdings" pitchFamily="2" charset="2"/>
              <a:buAutoNum type="arabicPeriod"/>
            </a:pPr>
            <a:r>
              <a:rPr lang="en-US" sz="2000">
                <a:latin typeface="Times New Roman" pitchFamily="18" charset="0"/>
              </a:rPr>
              <a:t>            Capacity On Demand Enhancements </a:t>
            </a:r>
          </a:p>
          <a:p>
            <a:pPr marL="533400" indent="-533400">
              <a:buFont typeface="Wingdings" pitchFamily="2" charset="2"/>
              <a:buAutoNum type="arabicPeriod"/>
            </a:pPr>
            <a:endParaRPr lang="en-US" sz="2000">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457200" y="533400"/>
            <a:ext cx="8229600" cy="5592763"/>
          </a:xfrm>
        </p:spPr>
        <p:txBody>
          <a:bodyPr/>
          <a:lstStyle/>
          <a:p>
            <a:r>
              <a:rPr lang="en-US" sz="2400" b="1">
                <a:latin typeface="Times New Roman" pitchFamily="18" charset="0"/>
              </a:rPr>
              <a:t>z/Architecture</a:t>
            </a:r>
            <a:r>
              <a:rPr lang="en-US" sz="2400">
                <a:latin typeface="Times New Roman" pitchFamily="18" charset="0"/>
              </a:rPr>
              <a:t>, initially and briefly called </a:t>
            </a:r>
            <a:r>
              <a:rPr lang="en-US" sz="2400" b="1">
                <a:latin typeface="Times New Roman" pitchFamily="18" charset="0"/>
                <a:hlinkClick r:id="rId2" tooltip="ESA/390"/>
              </a:rPr>
              <a:t>ESA</a:t>
            </a:r>
            <a:r>
              <a:rPr lang="en-US" sz="2400" b="1">
                <a:latin typeface="Times New Roman" pitchFamily="18" charset="0"/>
              </a:rPr>
              <a:t> Modal Extensions</a:t>
            </a:r>
            <a:r>
              <a:rPr lang="en-US" sz="2400">
                <a:latin typeface="Times New Roman" pitchFamily="18" charset="0"/>
              </a:rPr>
              <a:t> (</a:t>
            </a:r>
            <a:r>
              <a:rPr lang="en-US" sz="2400" b="1">
                <a:latin typeface="Times New Roman" pitchFamily="18" charset="0"/>
              </a:rPr>
              <a:t>ESAME</a:t>
            </a:r>
            <a:r>
              <a:rPr lang="en-US" sz="2400">
                <a:latin typeface="Times New Roman" pitchFamily="18" charset="0"/>
              </a:rPr>
              <a:t>), refers to </a:t>
            </a:r>
            <a:r>
              <a:rPr lang="en-US" sz="2400">
                <a:latin typeface="Times New Roman" pitchFamily="18" charset="0"/>
                <a:hlinkClick r:id="rId3" tooltip="IBM"/>
              </a:rPr>
              <a:t>IBM</a:t>
            </a:r>
            <a:r>
              <a:rPr lang="en-US" sz="2400">
                <a:latin typeface="Times New Roman" pitchFamily="18" charset="0"/>
              </a:rPr>
              <a:t>'s </a:t>
            </a:r>
            <a:r>
              <a:rPr lang="en-US" sz="2400">
                <a:latin typeface="Times New Roman" pitchFamily="18" charset="0"/>
                <a:hlinkClick r:id="rId4" tooltip="64-bit"/>
              </a:rPr>
              <a:t>64-bit</a:t>
            </a:r>
            <a:r>
              <a:rPr lang="en-US" sz="2400">
                <a:latin typeface="Times New Roman" pitchFamily="18" charset="0"/>
              </a:rPr>
              <a:t> computing architecture for the current generation of IBM </a:t>
            </a:r>
            <a:r>
              <a:rPr lang="en-US" sz="2400">
                <a:latin typeface="Times New Roman" pitchFamily="18" charset="0"/>
                <a:hlinkClick r:id="rId5" tooltip="Mainframe computer"/>
              </a:rPr>
              <a:t>mainframe computers</a:t>
            </a:r>
            <a:r>
              <a:rPr lang="en-US" sz="2400">
                <a:latin typeface="Times New Roman" pitchFamily="18" charset="0"/>
              </a:rPr>
              <a:t>. IBM introduced its first z/Architecture-based system, the </a:t>
            </a:r>
            <a:r>
              <a:rPr lang="en-US" sz="2400">
                <a:latin typeface="Times New Roman" pitchFamily="18" charset="0"/>
                <a:hlinkClick r:id="rId6" tooltip="ZSeries"/>
              </a:rPr>
              <a:t>zSeries</a:t>
            </a:r>
            <a:r>
              <a:rPr lang="en-US" sz="2400">
                <a:latin typeface="Times New Roman" pitchFamily="18" charset="0"/>
              </a:rPr>
              <a:t> Model 900, in late 2000. Later z/Architecture systems included the IBM z800, z990, z890, </a:t>
            </a:r>
            <a:r>
              <a:rPr lang="en-US" sz="2400">
                <a:latin typeface="Times New Roman" pitchFamily="18" charset="0"/>
                <a:hlinkClick r:id="rId7" tooltip="System z9"/>
              </a:rPr>
              <a:t>System z9</a:t>
            </a:r>
            <a:r>
              <a:rPr lang="en-US" sz="2400">
                <a:latin typeface="Times New Roman" pitchFamily="18" charset="0"/>
              </a:rPr>
              <a:t> and the </a:t>
            </a:r>
            <a:r>
              <a:rPr lang="en-US" sz="2400">
                <a:latin typeface="Times New Roman" pitchFamily="18" charset="0"/>
                <a:hlinkClick r:id="rId8" tooltip="IBM System z10"/>
              </a:rPr>
              <a:t>System z10</a:t>
            </a:r>
            <a:r>
              <a:rPr lang="en-US" sz="2400">
                <a:latin typeface="Times New Roman" pitchFamily="18" charset="0"/>
              </a:rPr>
              <a:t>. z/Architecture retains </a:t>
            </a:r>
            <a:r>
              <a:rPr lang="en-US" sz="2400">
                <a:latin typeface="Times New Roman" pitchFamily="18" charset="0"/>
                <a:hlinkClick r:id="rId9" tooltip="Backward compatibility"/>
              </a:rPr>
              <a:t>backward compatibility</a:t>
            </a:r>
            <a:r>
              <a:rPr lang="en-US" sz="2400">
                <a:latin typeface="Times New Roman" pitchFamily="18" charset="0"/>
              </a:rPr>
              <a:t> with previous 32-bit-data/31-bit-addressing architecture </a:t>
            </a:r>
            <a:r>
              <a:rPr lang="en-US" sz="2400">
                <a:latin typeface="Times New Roman" pitchFamily="18" charset="0"/>
                <a:hlinkClick r:id="rId2" tooltip="ESA/390"/>
              </a:rPr>
              <a:t>ESA/390</a:t>
            </a:r>
            <a:r>
              <a:rPr lang="en-US" sz="2400">
                <a:latin typeface="Times New Roman" pitchFamily="18" charset="0"/>
              </a:rPr>
              <a:t> and its predecessors all the way back to the 32-bit-data/24-bit-addressing </a:t>
            </a:r>
            <a:r>
              <a:rPr lang="en-US" sz="2400">
                <a:latin typeface="Times New Roman" pitchFamily="18" charset="0"/>
                <a:hlinkClick r:id="rId10" tooltip="System/360"/>
              </a:rPr>
              <a:t>System/360</a:t>
            </a:r>
            <a:r>
              <a:rPr lang="en-US" sz="2400">
                <a:latin typeface="Times New Roman"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Rectangle 6"/>
          <p:cNvSpPr>
            <a:spLocks noGrp="1" noRot="1" noChangeArrowheads="1"/>
          </p:cNvSpPr>
          <p:nvPr>
            <p:ph type="title"/>
          </p:nvPr>
        </p:nvSpPr>
        <p:spPr/>
        <p:txBody>
          <a:bodyPr/>
          <a:lstStyle/>
          <a:p>
            <a:r>
              <a:rPr lang="en-US"/>
              <a:t>Enterprise Class </a:t>
            </a:r>
          </a:p>
        </p:txBody>
      </p:sp>
      <p:pic>
        <p:nvPicPr>
          <p:cNvPr id="31752" name="Picture 8" descr="model e class"/>
          <p:cNvPicPr>
            <a:picLocks noChangeAspect="1" noChangeArrowheads="1"/>
          </p:cNvPicPr>
          <p:nvPr>
            <p:ph idx="1"/>
          </p:nvPr>
        </p:nvPicPr>
        <p:blipFill>
          <a:blip r:embed="rId2" cstate="print"/>
          <a:srcRect/>
          <a:stretch>
            <a:fillRect/>
          </a:stretch>
        </p:blipFill>
        <p:spPr>
          <a:xfrm>
            <a:off x="709613" y="2033588"/>
            <a:ext cx="7724775" cy="3657600"/>
          </a:xfrm>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5"/>
          <p:cNvSpPr>
            <a:spLocks noGrp="1" noRot="1" noChangeArrowheads="1"/>
          </p:cNvSpPr>
          <p:nvPr>
            <p:ph type="title"/>
          </p:nvPr>
        </p:nvSpPr>
        <p:spPr/>
        <p:txBody>
          <a:bodyPr/>
          <a:lstStyle/>
          <a:p>
            <a:r>
              <a:rPr lang="en-US"/>
              <a:t>Business Class </a:t>
            </a:r>
          </a:p>
        </p:txBody>
      </p:sp>
      <p:sp>
        <p:nvSpPr>
          <p:cNvPr id="34822" name="Rectangle 6"/>
          <p:cNvSpPr>
            <a:spLocks noGrp="1" noChangeArrowheads="1"/>
          </p:cNvSpPr>
          <p:nvPr>
            <p:ph idx="1"/>
          </p:nvPr>
        </p:nvSpPr>
        <p:spPr/>
        <p:txBody>
          <a:bodyPr/>
          <a:lstStyle/>
          <a:p>
            <a:endParaRPr lang="en-US"/>
          </a:p>
        </p:txBody>
      </p:sp>
      <p:pic>
        <p:nvPicPr>
          <p:cNvPr id="34820" name="Picture 4" descr="businessclass model"/>
          <p:cNvPicPr>
            <a:picLocks noChangeAspect="1" noChangeArrowheads="1"/>
          </p:cNvPicPr>
          <p:nvPr/>
        </p:nvPicPr>
        <p:blipFill>
          <a:blip r:embed="rId2" cstate="print"/>
          <a:srcRect/>
          <a:stretch>
            <a:fillRect/>
          </a:stretch>
        </p:blipFill>
        <p:spPr bwMode="auto">
          <a:xfrm>
            <a:off x="457200" y="1600200"/>
            <a:ext cx="8229600" cy="28194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Rot="1" noChangeArrowheads="1"/>
          </p:cNvSpPr>
          <p:nvPr>
            <p:ph type="title"/>
          </p:nvPr>
        </p:nvSpPr>
        <p:spPr/>
        <p:txBody>
          <a:bodyPr/>
          <a:lstStyle/>
          <a:p>
            <a:endParaRPr lang="en-US"/>
          </a:p>
        </p:txBody>
      </p:sp>
      <p:sp>
        <p:nvSpPr>
          <p:cNvPr id="36869" name="Rectangle 5"/>
          <p:cNvSpPr>
            <a:spLocks noGrp="1" noChangeArrowheads="1"/>
          </p:cNvSpPr>
          <p:nvPr>
            <p:ph idx="1"/>
          </p:nvPr>
        </p:nvSpPr>
        <p:spPr/>
        <p:txBody>
          <a:bodyPr/>
          <a:lstStyle/>
          <a:p>
            <a:endParaRPr lang="en-US"/>
          </a:p>
        </p:txBody>
      </p:sp>
      <p:pic>
        <p:nvPicPr>
          <p:cNvPr id="36870" name="Picture 6" descr="Untitled"/>
          <p:cNvPicPr>
            <a:picLocks noChangeAspect="1" noChangeArrowheads="1"/>
          </p:cNvPicPr>
          <p:nvPr/>
        </p:nvPicPr>
        <p:blipFill>
          <a:blip r:embed="rId2" cstate="print"/>
          <a:srcRect/>
          <a:stretch>
            <a:fillRect/>
          </a:stretch>
        </p:blipFill>
        <p:spPr bwMode="auto">
          <a:xfrm>
            <a:off x="-1638300" y="1219200"/>
            <a:ext cx="12420600" cy="49530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r>
              <a:rPr lang="en-US"/>
              <a:t>Reference</a:t>
            </a:r>
          </a:p>
        </p:txBody>
      </p:sp>
      <p:sp>
        <p:nvSpPr>
          <p:cNvPr id="39939" name="Rectangle 3"/>
          <p:cNvSpPr>
            <a:spLocks noGrp="1" noChangeArrowheads="1"/>
          </p:cNvSpPr>
          <p:nvPr>
            <p:ph type="body" idx="1"/>
          </p:nvPr>
        </p:nvSpPr>
        <p:spPr/>
        <p:txBody>
          <a:bodyPr/>
          <a:lstStyle/>
          <a:p>
            <a:pPr>
              <a:lnSpc>
                <a:spcPct val="90000"/>
              </a:lnSpc>
            </a:pPr>
            <a:r>
              <a:rPr lang="en-US" sz="2800"/>
              <a:t>http://en.wikipedia.org/wiki/IBM_System/360</a:t>
            </a:r>
          </a:p>
          <a:p>
            <a:pPr>
              <a:lnSpc>
                <a:spcPct val="90000"/>
              </a:lnSpc>
            </a:pPr>
            <a:r>
              <a:rPr lang="en-US" sz="2800"/>
              <a:t>http://domino.watson.ibm.com/tchjr/journalindex.nsf/ResSubject?OpenView&amp;RestrictToCategory=IBM%20System/360</a:t>
            </a:r>
          </a:p>
          <a:p>
            <a:pPr>
              <a:lnSpc>
                <a:spcPct val="90000"/>
              </a:lnSpc>
            </a:pPr>
            <a:r>
              <a:rPr lang="en-US" sz="2800"/>
              <a:t>http://cis.poly.edu/cs2214rvs/ibm.htm</a:t>
            </a:r>
          </a:p>
          <a:p>
            <a:pPr>
              <a:lnSpc>
                <a:spcPct val="90000"/>
              </a:lnSpc>
            </a:pPr>
            <a:r>
              <a:rPr lang="en-US" sz="2800"/>
              <a:t>http://www.beagle-ears.com/lars/engineer/comphist/ibm360.htm</a:t>
            </a:r>
          </a:p>
          <a:p>
            <a:pPr>
              <a:lnSpc>
                <a:spcPct val="90000"/>
              </a:lnSpc>
            </a:pPr>
            <a:r>
              <a:rPr lang="en-US" sz="2800"/>
              <a:t>http://www-sst.informatik.tu-cottbus.de/~db/doc/People/Broy/Software-Pioneers/Brooks_new.pdf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Rot="1" noChangeArrowheads="1"/>
          </p:cNvSpPr>
          <p:nvPr>
            <p:ph type="title"/>
          </p:nvPr>
        </p:nvSpPr>
        <p:spPr>
          <a:xfrm>
            <a:off x="457200" y="274638"/>
            <a:ext cx="8229600" cy="868362"/>
          </a:xfrm>
        </p:spPr>
        <p:txBody>
          <a:bodyPr/>
          <a:lstStyle/>
          <a:p>
            <a:r>
              <a:rPr lang="en-US" sz="3200" b="0">
                <a:latin typeface="Times New Roman" pitchFamily="18" charset="0"/>
              </a:rPr>
              <a:t>CONTENTS </a:t>
            </a:r>
          </a:p>
        </p:txBody>
      </p:sp>
      <p:sp>
        <p:nvSpPr>
          <p:cNvPr id="4102" name="Rectangle 6"/>
          <p:cNvSpPr>
            <a:spLocks noGrp="1" noChangeArrowheads="1"/>
          </p:cNvSpPr>
          <p:nvPr>
            <p:ph type="body" idx="1"/>
          </p:nvPr>
        </p:nvSpPr>
        <p:spPr>
          <a:xfrm>
            <a:off x="457200" y="1295400"/>
            <a:ext cx="8229600" cy="4830763"/>
          </a:xfrm>
        </p:spPr>
        <p:txBody>
          <a:bodyPr/>
          <a:lstStyle/>
          <a:p>
            <a:r>
              <a:rPr lang="en-US" sz="2800">
                <a:latin typeface="Times New Roman" pitchFamily="18" charset="0"/>
              </a:rPr>
              <a:t>INTRODUCTION</a:t>
            </a:r>
          </a:p>
          <a:p>
            <a:r>
              <a:rPr lang="en-US" sz="2800">
                <a:latin typeface="Times New Roman" pitchFamily="18" charset="0"/>
              </a:rPr>
              <a:t>CRITICAL ELEMENTS</a:t>
            </a:r>
          </a:p>
          <a:p>
            <a:r>
              <a:rPr lang="en-US" sz="2800">
                <a:latin typeface="Times New Roman" pitchFamily="18" charset="0"/>
              </a:rPr>
              <a:t>ARCHITECTURE DETAILS</a:t>
            </a:r>
          </a:p>
          <a:p>
            <a:r>
              <a:rPr lang="en-US" sz="2800">
                <a:latin typeface="Times New Roman" pitchFamily="18" charset="0"/>
              </a:rPr>
              <a:t>ADDRESSING MODES AND INSTRUCTION FORMATS</a:t>
            </a:r>
          </a:p>
          <a:p>
            <a:r>
              <a:rPr lang="en-US" sz="2800">
                <a:latin typeface="Times New Roman" pitchFamily="18" charset="0"/>
              </a:rPr>
              <a:t>OPERATION ON THE 360/370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2193925" y="1789113"/>
            <a:ext cx="5883275" cy="366712"/>
          </a:xfrm>
          <a:prstGeom prst="rect">
            <a:avLst/>
          </a:prstGeom>
          <a:noFill/>
          <a:ln w="9525">
            <a:noFill/>
            <a:miter lim="800000"/>
            <a:headEnd/>
            <a:tailEnd/>
          </a:ln>
          <a:effectLst/>
        </p:spPr>
        <p:txBody>
          <a:bodyPr>
            <a:spAutoFit/>
          </a:bodyPr>
          <a:lstStyle/>
          <a:p>
            <a:pPr eaLnBrk="1" hangingPunct="1"/>
            <a:endParaRPr lang="en-US">
              <a:latin typeface="Arial" charset="0"/>
            </a:endParaRPr>
          </a:p>
        </p:txBody>
      </p:sp>
      <p:sp>
        <p:nvSpPr>
          <p:cNvPr id="7171" name="Text Box 3"/>
          <p:cNvSpPr txBox="1">
            <a:spLocks noChangeArrowheads="1"/>
          </p:cNvSpPr>
          <p:nvPr/>
        </p:nvSpPr>
        <p:spPr bwMode="auto">
          <a:xfrm>
            <a:off x="1524000" y="2855913"/>
            <a:ext cx="6705600" cy="457200"/>
          </a:xfrm>
          <a:prstGeom prst="rect">
            <a:avLst/>
          </a:prstGeom>
          <a:noFill/>
          <a:ln w="9525">
            <a:noFill/>
            <a:miter lim="800000"/>
            <a:headEnd/>
            <a:tailEnd/>
          </a:ln>
          <a:effectLst/>
        </p:spPr>
        <p:txBody>
          <a:bodyPr>
            <a:spAutoFit/>
          </a:bodyPr>
          <a:lstStyle/>
          <a:p>
            <a:pPr eaLnBrk="1" hangingPunct="1"/>
            <a:r>
              <a:rPr lang="en-US" sz="2400" b="1">
                <a:solidFill>
                  <a:schemeClr val="tx2"/>
                </a:solidFill>
                <a:latin typeface="Arial" charset="0"/>
              </a:rPr>
              <a:t>   </a:t>
            </a:r>
          </a:p>
        </p:txBody>
      </p:sp>
      <p:sp>
        <p:nvSpPr>
          <p:cNvPr id="7173" name="Rectangle 5"/>
          <p:cNvSpPr>
            <a:spLocks noGrp="1" noRot="1" noChangeArrowheads="1"/>
          </p:cNvSpPr>
          <p:nvPr>
            <p:ph type="title"/>
          </p:nvPr>
        </p:nvSpPr>
        <p:spPr/>
        <p:txBody>
          <a:bodyPr/>
          <a:lstStyle/>
          <a:p>
            <a:r>
              <a:rPr lang="en-US" sz="3200">
                <a:latin typeface="Times New Roman" pitchFamily="18" charset="0"/>
              </a:rPr>
              <a:t>INTRODUCTION</a:t>
            </a:r>
          </a:p>
        </p:txBody>
      </p:sp>
      <p:sp>
        <p:nvSpPr>
          <p:cNvPr id="7174" name="Rectangle 6"/>
          <p:cNvSpPr>
            <a:spLocks noGrp="1" noChangeArrowheads="1"/>
          </p:cNvSpPr>
          <p:nvPr>
            <p:ph type="body" idx="1"/>
          </p:nvPr>
        </p:nvSpPr>
        <p:spPr>
          <a:xfrm>
            <a:off x="457200" y="1447800"/>
            <a:ext cx="8229600" cy="4678363"/>
          </a:xfrm>
        </p:spPr>
        <p:txBody>
          <a:bodyPr/>
          <a:lstStyle/>
          <a:p>
            <a:r>
              <a:rPr lang="en-US" sz="2000">
                <a:latin typeface="Times New Roman" pitchFamily="18" charset="0"/>
              </a:rPr>
              <a:t>The </a:t>
            </a:r>
            <a:r>
              <a:rPr lang="en-US" sz="2000" b="1">
                <a:latin typeface="Times New Roman" pitchFamily="18" charset="0"/>
              </a:rPr>
              <a:t>IBM System/360</a:t>
            </a:r>
            <a:r>
              <a:rPr lang="en-US" sz="2000">
                <a:latin typeface="Times New Roman" pitchFamily="18" charset="0"/>
              </a:rPr>
              <a:t> (</a:t>
            </a:r>
            <a:r>
              <a:rPr lang="en-US" sz="2000" b="1">
                <a:latin typeface="Times New Roman" pitchFamily="18" charset="0"/>
              </a:rPr>
              <a:t>S/360</a:t>
            </a:r>
            <a:r>
              <a:rPr lang="en-US" sz="2000">
                <a:latin typeface="Times New Roman" pitchFamily="18" charset="0"/>
              </a:rPr>
              <a:t>) is a </a:t>
            </a:r>
            <a:r>
              <a:rPr lang="en-US" sz="2000">
                <a:latin typeface="Times New Roman" pitchFamily="18" charset="0"/>
                <a:hlinkClick r:id="rId2" tooltip="Mainframe computer"/>
              </a:rPr>
              <a:t>mainframe computer</a:t>
            </a:r>
            <a:r>
              <a:rPr lang="en-US" sz="2000">
                <a:latin typeface="Times New Roman" pitchFamily="18" charset="0"/>
              </a:rPr>
              <a:t> system family announced by </a:t>
            </a:r>
            <a:r>
              <a:rPr lang="en-US" sz="2000">
                <a:latin typeface="Times New Roman" pitchFamily="18" charset="0"/>
                <a:hlinkClick r:id="rId3" tooltip="IBM"/>
              </a:rPr>
              <a:t>IBM</a:t>
            </a:r>
            <a:r>
              <a:rPr lang="en-US" sz="2000">
                <a:latin typeface="Times New Roman" pitchFamily="18" charset="0"/>
              </a:rPr>
              <a:t> on </a:t>
            </a:r>
            <a:r>
              <a:rPr lang="en-US" sz="2000">
                <a:latin typeface="Times New Roman" pitchFamily="18" charset="0"/>
                <a:hlinkClick r:id="rId4" tooltip="April 7"/>
              </a:rPr>
              <a:t>April 7</a:t>
            </a:r>
            <a:r>
              <a:rPr lang="en-US" sz="2000">
                <a:latin typeface="Times New Roman" pitchFamily="18" charset="0"/>
              </a:rPr>
              <a:t>, </a:t>
            </a:r>
            <a:r>
              <a:rPr lang="en-US" sz="2000">
                <a:latin typeface="Times New Roman" pitchFamily="18" charset="0"/>
                <a:hlinkClick r:id="rId5" tooltip="1964"/>
              </a:rPr>
              <a:t>1964</a:t>
            </a:r>
            <a:r>
              <a:rPr lang="en-US" sz="2000">
                <a:latin typeface="Times New Roman" pitchFamily="18" charset="0"/>
              </a:rPr>
              <a:t>. It was the first family of computers designed to cover the complete range of applications, from small to large, both commercial and scientific.</a:t>
            </a:r>
          </a:p>
          <a:p>
            <a:r>
              <a:rPr lang="en-US" sz="2000">
                <a:latin typeface="Times New Roman" pitchFamily="18" charset="0"/>
              </a:rPr>
              <a:t>The goal when creating the IBM 360 was to create a “family concept”, where for the first time a single ISA could be used with older and newer machines in the same family.</a:t>
            </a:r>
          </a:p>
          <a:p>
            <a:r>
              <a:rPr lang="en-US" sz="2000">
                <a:latin typeface="Times New Roman" pitchFamily="18" charset="0"/>
              </a:rPr>
              <a:t> The IBM 360 was historically important  due to</a:t>
            </a:r>
          </a:p>
          <a:p>
            <a:pPr>
              <a:buFont typeface="Wingdings" pitchFamily="2" charset="2"/>
              <a:buNone/>
            </a:pPr>
            <a:r>
              <a:rPr lang="en-US" sz="2000">
                <a:latin typeface="Times New Roman" pitchFamily="18" charset="0"/>
              </a:rPr>
              <a:t>             1. forward and backward compatibility (family concept and extensive instruction set) </a:t>
            </a:r>
          </a:p>
          <a:p>
            <a:pPr>
              <a:buFont typeface="Wingdings" pitchFamily="2" charset="2"/>
              <a:buNone/>
            </a:pPr>
            <a:r>
              <a:rPr lang="en-US" sz="2000">
                <a:latin typeface="Times New Roman" pitchFamily="18" charset="0"/>
              </a:rPr>
              <a:t>             2. clear separation between architecture and implementation</a:t>
            </a:r>
          </a:p>
          <a:p>
            <a:pPr>
              <a:buFont typeface="Wingdings" pitchFamily="2" charset="2"/>
              <a:buNone/>
            </a:pPr>
            <a:r>
              <a:rPr lang="en-US" sz="2000">
                <a:latin typeface="Times New Roman" pitchFamily="18" charset="0"/>
              </a:rPr>
              <a:t>             3. integration of scientific and business efficiency</a:t>
            </a:r>
          </a:p>
          <a:p>
            <a:pPr>
              <a:buFont typeface="Wingdings" pitchFamily="2" charset="2"/>
              <a:buNone/>
            </a:pPr>
            <a:r>
              <a:rPr lang="en-US" sz="2000">
                <a:latin typeface="Times New Roman" pitchFamily="18" charset="0"/>
              </a:rPr>
              <a:t>             4. extensive use of microprogramming </a:t>
            </a:r>
          </a:p>
          <a:p>
            <a:pPr>
              <a:buFont typeface="Wingdings" pitchFamily="2" charset="2"/>
              <a:buNone/>
            </a:pPr>
            <a:endParaRPr lang="en-US" sz="2000">
              <a:latin typeface="Times New Roman" pitchFamily="18" charset="0"/>
            </a:endParaRPr>
          </a:p>
          <a:p>
            <a:endParaRPr lang="en-US" sz="2000">
              <a:latin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9" name="Picture 5" descr="ibm360picture"/>
          <p:cNvPicPr>
            <a:picLocks noChangeAspect="1" noChangeArrowheads="1"/>
          </p:cNvPicPr>
          <p:nvPr/>
        </p:nvPicPr>
        <p:blipFill>
          <a:blip r:embed="rId2" cstate="print"/>
          <a:srcRect/>
          <a:stretch>
            <a:fillRect/>
          </a:stretch>
        </p:blipFill>
        <p:spPr bwMode="auto">
          <a:xfrm>
            <a:off x="1371600" y="685800"/>
            <a:ext cx="6324600"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193925" y="1789113"/>
            <a:ext cx="5883275" cy="366712"/>
          </a:xfrm>
          <a:prstGeom prst="rect">
            <a:avLst/>
          </a:prstGeom>
          <a:noFill/>
          <a:ln w="9525">
            <a:noFill/>
            <a:miter lim="800000"/>
            <a:headEnd/>
            <a:tailEnd/>
          </a:ln>
          <a:effectLst/>
        </p:spPr>
        <p:txBody>
          <a:bodyPr>
            <a:spAutoFit/>
          </a:bodyPr>
          <a:lstStyle/>
          <a:p>
            <a:pPr eaLnBrk="1" hangingPunct="1"/>
            <a:endParaRPr lang="en-US">
              <a:latin typeface="Arial" charset="0"/>
            </a:endParaRPr>
          </a:p>
        </p:txBody>
      </p:sp>
      <p:sp>
        <p:nvSpPr>
          <p:cNvPr id="6147" name="Text Box 3"/>
          <p:cNvSpPr txBox="1">
            <a:spLocks noChangeArrowheads="1"/>
          </p:cNvSpPr>
          <p:nvPr/>
        </p:nvSpPr>
        <p:spPr bwMode="auto">
          <a:xfrm>
            <a:off x="1524000" y="2855913"/>
            <a:ext cx="6705600" cy="457200"/>
          </a:xfrm>
          <a:prstGeom prst="rect">
            <a:avLst/>
          </a:prstGeom>
          <a:noFill/>
          <a:ln w="9525">
            <a:noFill/>
            <a:miter lim="800000"/>
            <a:headEnd/>
            <a:tailEnd/>
          </a:ln>
          <a:effectLst/>
        </p:spPr>
        <p:txBody>
          <a:bodyPr>
            <a:spAutoFit/>
          </a:bodyPr>
          <a:lstStyle/>
          <a:p>
            <a:pPr eaLnBrk="1" hangingPunct="1"/>
            <a:endParaRPr lang="en-US" sz="2400" b="1">
              <a:solidFill>
                <a:schemeClr val="tx2"/>
              </a:solidFill>
              <a:latin typeface="Arial" charset="0"/>
            </a:endParaRPr>
          </a:p>
        </p:txBody>
      </p:sp>
      <p:sp>
        <p:nvSpPr>
          <p:cNvPr id="6149" name="Rectangle 5"/>
          <p:cNvSpPr>
            <a:spLocks noGrp="1" noRot="1" noChangeArrowheads="1"/>
          </p:cNvSpPr>
          <p:nvPr>
            <p:ph type="title"/>
          </p:nvPr>
        </p:nvSpPr>
        <p:spPr>
          <a:xfrm>
            <a:off x="457200" y="274638"/>
            <a:ext cx="8229600" cy="715962"/>
          </a:xfrm>
        </p:spPr>
        <p:txBody>
          <a:bodyPr/>
          <a:lstStyle/>
          <a:p>
            <a:r>
              <a:rPr lang="en-US" sz="3200"/>
              <a:t>CRITICAL ELEMENTS</a:t>
            </a:r>
          </a:p>
        </p:txBody>
      </p:sp>
      <p:sp>
        <p:nvSpPr>
          <p:cNvPr id="6150" name="Rectangle 6"/>
          <p:cNvSpPr>
            <a:spLocks noGrp="1" noChangeArrowheads="1"/>
          </p:cNvSpPr>
          <p:nvPr>
            <p:ph type="body" idx="1"/>
          </p:nvPr>
        </p:nvSpPr>
        <p:spPr>
          <a:xfrm>
            <a:off x="457200" y="990600"/>
            <a:ext cx="8229600" cy="5135563"/>
          </a:xfrm>
        </p:spPr>
        <p:txBody>
          <a:bodyPr/>
          <a:lstStyle/>
          <a:p>
            <a:pPr>
              <a:lnSpc>
                <a:spcPct val="90000"/>
              </a:lnSpc>
            </a:pPr>
            <a:r>
              <a:rPr lang="en-US" b="1"/>
              <a:t>Forward and Backward Compatibility</a:t>
            </a:r>
          </a:p>
          <a:p>
            <a:pPr>
              <a:lnSpc>
                <a:spcPct val="90000"/>
              </a:lnSpc>
              <a:buFont typeface="Wingdings" pitchFamily="2" charset="2"/>
              <a:buNone/>
            </a:pPr>
            <a:r>
              <a:rPr lang="en-US" b="1">
                <a:latin typeface="Times New Roman" pitchFamily="18" charset="0"/>
              </a:rPr>
              <a:t>           </a:t>
            </a:r>
            <a:r>
              <a:rPr lang="en-US" sz="2000">
                <a:latin typeface="Times New Roman" pitchFamily="18" charset="0"/>
              </a:rPr>
              <a:t>IBM wanted to create “general purpose” computers that were both forward and backward compatible</a:t>
            </a:r>
            <a:r>
              <a:rPr lang="en-US" sz="2000" b="1">
                <a:latin typeface="Times New Roman" pitchFamily="18" charset="0"/>
              </a:rPr>
              <a:t>.</a:t>
            </a:r>
            <a:r>
              <a:rPr lang="en-US" sz="2000">
                <a:latin typeface="Times New Roman" pitchFamily="18" charset="0"/>
              </a:rPr>
              <a:t> In doing so, they created small and large computers that could handle the same ISA.  They had to find a middle ground between complicated and resource-intensive microinstructions that small computers couldn’t run effectively and simple instructions that didn’t utilize the large computers’ resources.  The loss of efficiency in the computers due to compatibility design considerations was far overshadowed by the advantage of compatibility achieved between models.  Hence, they could create software that fit a single product line and customers could choose their appropriate machine along this compatible line. </a:t>
            </a:r>
          </a:p>
          <a:p>
            <a:pPr>
              <a:lnSpc>
                <a:spcPct val="90000"/>
              </a:lnSpc>
              <a:buFont typeface="Wingdings" pitchFamily="2" charset="2"/>
              <a:buNone/>
            </a:pPr>
            <a:r>
              <a:rPr lang="en-US" sz="2000">
                <a:latin typeface="Times New Roman" pitchFamily="18" charset="0"/>
              </a:rPr>
              <a:t>                 The IBM 360 family of computers created the concept of the ISA , where every machine had the same set of instructions, number of user registers, and behavior, and thus were binary compatible</a:t>
            </a:r>
          </a:p>
          <a:p>
            <a:pPr>
              <a:lnSpc>
                <a:spcPct val="90000"/>
              </a:lnSpc>
              <a:buFont typeface="Wingdings" pitchFamily="2" charset="2"/>
              <a:buNone/>
            </a:pPr>
            <a:r>
              <a:rPr lang="en-US" sz="200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p:cNvSpPr>
            <a:spLocks noChangeArrowheads="1"/>
          </p:cNvSpPr>
          <p:nvPr/>
        </p:nvSpPr>
        <p:spPr bwMode="auto">
          <a:xfrm>
            <a:off x="0" y="2300288"/>
            <a:ext cx="9144000" cy="0"/>
          </a:xfrm>
          <a:prstGeom prst="rect">
            <a:avLst/>
          </a:prstGeom>
          <a:noFill/>
          <a:ln w="9525">
            <a:noFill/>
            <a:miter lim="800000"/>
            <a:headEnd/>
            <a:tailEnd/>
          </a:ln>
          <a:effectLst/>
        </p:spPr>
        <p:txBody>
          <a:bodyPr wrap="none" anchor="ctr">
            <a:spAutoFit/>
          </a:bodyPr>
          <a:lstStyle/>
          <a:p>
            <a:endParaRPr lang="en-US"/>
          </a:p>
        </p:txBody>
      </p:sp>
      <p:sp>
        <p:nvSpPr>
          <p:cNvPr id="5130" name="Rectangle 10"/>
          <p:cNvSpPr>
            <a:spLocks noChangeArrowheads="1"/>
          </p:cNvSpPr>
          <p:nvPr/>
        </p:nvSpPr>
        <p:spPr bwMode="auto">
          <a:xfrm>
            <a:off x="0" y="230028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5129" name="Object 9"/>
          <p:cNvGraphicFramePr>
            <a:graphicFrameLocks noChangeAspect="1"/>
          </p:cNvGraphicFramePr>
          <p:nvPr/>
        </p:nvGraphicFramePr>
        <p:xfrm>
          <a:off x="990600" y="762000"/>
          <a:ext cx="6553200" cy="4876800"/>
        </p:xfrm>
        <a:graphic>
          <a:graphicData uri="http://schemas.openxmlformats.org/presentationml/2006/ole">
            <p:oleObj spid="_x0000_s5129" name="Picture" r:id="rId3" imgW="3276600" imgH="2258568" progId="Word.Picture.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noChangeArrowheads="1"/>
          </p:cNvSpPr>
          <p:nvPr>
            <p:ph type="body" idx="1"/>
          </p:nvPr>
        </p:nvSpPr>
        <p:spPr>
          <a:xfrm>
            <a:off x="457200" y="533400"/>
            <a:ext cx="8229600" cy="5592763"/>
          </a:xfrm>
        </p:spPr>
        <p:txBody>
          <a:bodyPr/>
          <a:lstStyle/>
          <a:p>
            <a:pPr>
              <a:lnSpc>
                <a:spcPct val="80000"/>
              </a:lnSpc>
            </a:pPr>
            <a:r>
              <a:rPr lang="en-US" sz="2000" b="1" u="sng">
                <a:latin typeface="Times New Roman" pitchFamily="18" charset="0"/>
              </a:rPr>
              <a:t>Clear Separation Between Architecture and Implementation</a:t>
            </a:r>
          </a:p>
          <a:p>
            <a:pPr>
              <a:lnSpc>
                <a:spcPct val="80000"/>
              </a:lnSpc>
              <a:buFont typeface="Wingdings" pitchFamily="2" charset="2"/>
              <a:buNone/>
            </a:pPr>
            <a:r>
              <a:rPr lang="en-US" sz="2000" b="1">
                <a:latin typeface="Times New Roman" pitchFamily="18" charset="0"/>
              </a:rPr>
              <a:t>               </a:t>
            </a:r>
            <a:r>
              <a:rPr lang="en-US" sz="2000">
                <a:latin typeface="Times New Roman" pitchFamily="18" charset="0"/>
              </a:rPr>
              <a:t>The various capabilities and resources of one computer in the line versus another required different implementations, while using the same ISA. </a:t>
            </a:r>
          </a:p>
          <a:p>
            <a:pPr>
              <a:lnSpc>
                <a:spcPct val="80000"/>
              </a:lnSpc>
              <a:buFont typeface="Wingdings" pitchFamily="2" charset="2"/>
              <a:buNone/>
            </a:pPr>
            <a:r>
              <a:rPr lang="en-US" sz="2000">
                <a:latin typeface="Times New Roman" pitchFamily="18" charset="0"/>
              </a:rPr>
              <a:t>               IBM used the same architecture throughout many different computers that then needed different implementations </a:t>
            </a:r>
          </a:p>
          <a:p>
            <a:pPr>
              <a:lnSpc>
                <a:spcPct val="80000"/>
              </a:lnSpc>
            </a:pPr>
            <a:r>
              <a:rPr lang="en-US" sz="2000" b="1" u="sng">
                <a:latin typeface="Times New Roman" pitchFamily="18" charset="0"/>
              </a:rPr>
              <a:t>Integration of Scientific and Business Efficiency</a:t>
            </a:r>
          </a:p>
          <a:p>
            <a:pPr>
              <a:lnSpc>
                <a:spcPct val="80000"/>
              </a:lnSpc>
              <a:buFont typeface="Wingdings" pitchFamily="2" charset="2"/>
              <a:buNone/>
            </a:pPr>
            <a:r>
              <a:rPr lang="en-US" sz="2000" b="1">
                <a:latin typeface="Times New Roman" pitchFamily="18" charset="0"/>
              </a:rPr>
              <a:t>               </a:t>
            </a:r>
            <a:r>
              <a:rPr lang="en-US" sz="2000">
                <a:latin typeface="Times New Roman" pitchFamily="18" charset="0"/>
              </a:rPr>
              <a:t>Before the IBM 360, computers typically offered performance in either scientific or business constructs. </a:t>
            </a:r>
          </a:p>
          <a:p>
            <a:pPr>
              <a:lnSpc>
                <a:spcPct val="80000"/>
              </a:lnSpc>
              <a:buFont typeface="Wingdings" pitchFamily="2" charset="2"/>
              <a:buNone/>
            </a:pPr>
            <a:r>
              <a:rPr lang="en-US" sz="2000">
                <a:latin typeface="Times New Roman" pitchFamily="18" charset="0"/>
              </a:rPr>
              <a:t>               The IBM 360 family of machines could run the same programs that were on separate computers earlier, but at different speeds. </a:t>
            </a:r>
          </a:p>
          <a:p>
            <a:pPr>
              <a:lnSpc>
                <a:spcPct val="80000"/>
              </a:lnSpc>
              <a:buFont typeface="Wingdings" pitchFamily="2" charset="2"/>
              <a:buNone/>
            </a:pPr>
            <a:r>
              <a:rPr lang="en-US" sz="2000">
                <a:latin typeface="Times New Roman" pitchFamily="18" charset="0"/>
              </a:rPr>
              <a:t>               The tradeoff of performance for the ability to run business and scientific programs on the same machine was worthwhile. </a:t>
            </a:r>
          </a:p>
          <a:p>
            <a:pPr>
              <a:lnSpc>
                <a:spcPct val="80000"/>
              </a:lnSpc>
              <a:buFont typeface="Wingdings" pitchFamily="2" charset="2"/>
              <a:buNone/>
            </a:pPr>
            <a:r>
              <a:rPr lang="en-US" sz="2000">
                <a:latin typeface="Times New Roman" pitchFamily="18" charset="0"/>
              </a:rPr>
              <a:t>               System/360 was designed to be able to handle both decimal and binary formatted information, with both variable-fixed length and floating-point arithmetic capabilities.  Since scientific users tended to use Fortran and business users tended to use Cobol, IBM designed and developed the PL/1 programming language in a an attempt to provide a programming bridge between the two communities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457200" y="304800"/>
            <a:ext cx="8229600" cy="5821363"/>
          </a:xfrm>
        </p:spPr>
        <p:txBody>
          <a:bodyPr/>
          <a:lstStyle/>
          <a:p>
            <a:r>
              <a:rPr lang="en-US" sz="2400" u="sng">
                <a:latin typeface="Times New Roman" pitchFamily="18" charset="0"/>
              </a:rPr>
              <a:t>Extensive Use of Microprogramming</a:t>
            </a:r>
          </a:p>
          <a:p>
            <a:pPr>
              <a:buFont typeface="Wingdings" pitchFamily="2" charset="2"/>
              <a:buNone/>
            </a:pPr>
            <a:r>
              <a:rPr lang="en-US"/>
              <a:t>                </a:t>
            </a:r>
            <a:r>
              <a:rPr lang="en-US" sz="2000">
                <a:latin typeface="Times New Roman" pitchFamily="18" charset="0"/>
              </a:rPr>
              <a:t>The architecture of the IBM 360 is built around microprogramming, or small programs of microinstructions.  By using microprogramming, smaller and larger computers could accomplish goals of small micro programs with their own implementations and use whichever microinstructions best suited them (most efficiently, that is). </a:t>
            </a:r>
          </a:p>
          <a:p>
            <a:pPr>
              <a:buFont typeface="Wingdings" pitchFamily="2" charset="2"/>
              <a:buNone/>
            </a:pPr>
            <a:r>
              <a:rPr lang="en-US" sz="2000">
                <a:latin typeface="Times New Roman" pitchFamily="18" charset="0"/>
              </a:rPr>
              <a:t>                         This way the ISA is consistent, but separate efficient microprogramming techniques between models are the only difference.  In order to accomplish this, there needs to be an extensive set of microinstructions that all of the different models of computers could use.</a:t>
            </a:r>
          </a:p>
          <a:p>
            <a:pPr>
              <a:buFont typeface="Wingdings" pitchFamily="2" charset="2"/>
              <a:buNone/>
            </a:pPr>
            <a:endParaRPr lang="en-US" sz="2000">
              <a:latin typeface="Times New Roman" pitchFamily="18" charset="0"/>
            </a:endParaRPr>
          </a:p>
          <a:p>
            <a:pPr>
              <a:buFont typeface="Wingdings" pitchFamily="2" charset="2"/>
              <a:buNone/>
            </a:pPr>
            <a:r>
              <a:rPr lang="en-US" sz="2000" b="1" i="1" u="sng">
                <a:latin typeface="Times New Roman" pitchFamily="18" charset="0"/>
              </a:rPr>
              <a:t>      </a:t>
            </a:r>
            <a:r>
              <a:rPr lang="en-US" sz="2400" b="1" i="1" u="sng">
                <a:latin typeface="Times New Roman" pitchFamily="18" charset="0"/>
              </a:rPr>
              <a:t>Thus, the concept of a CISC (Complex Instruction Set Computing) architecture was created.  </a:t>
            </a:r>
          </a:p>
          <a:p>
            <a:pPr>
              <a:buFont typeface="Wingdings" pitchFamily="2" charset="2"/>
              <a:buNone/>
            </a:pPr>
            <a:endParaRPr lang="en-US" sz="2400" b="1" i="1" u="sng">
              <a:latin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Rot="1" noChangeArrowheads="1"/>
          </p:cNvSpPr>
          <p:nvPr>
            <p:ph type="title"/>
          </p:nvPr>
        </p:nvSpPr>
        <p:spPr>
          <a:xfrm>
            <a:off x="457200" y="274638"/>
            <a:ext cx="8229600" cy="639762"/>
          </a:xfrm>
        </p:spPr>
        <p:txBody>
          <a:bodyPr/>
          <a:lstStyle/>
          <a:p>
            <a:r>
              <a:rPr lang="en-US" sz="2400" b="0">
                <a:latin typeface="Times New Roman" pitchFamily="18" charset="0"/>
              </a:rPr>
              <a:t>The 360/370 Instruction Set Architecture</a:t>
            </a:r>
            <a:br>
              <a:rPr lang="en-US" sz="2400" b="0">
                <a:latin typeface="Times New Roman" pitchFamily="18" charset="0"/>
              </a:rPr>
            </a:br>
            <a:endParaRPr lang="en-US" sz="2400" b="0">
              <a:latin typeface="Times New Roman" pitchFamily="18" charset="0"/>
            </a:endParaRPr>
          </a:p>
        </p:txBody>
      </p:sp>
      <p:sp>
        <p:nvSpPr>
          <p:cNvPr id="12293" name="Rectangle 5"/>
          <p:cNvSpPr>
            <a:spLocks noGrp="1" noChangeArrowheads="1"/>
          </p:cNvSpPr>
          <p:nvPr>
            <p:ph type="body" idx="1"/>
          </p:nvPr>
        </p:nvSpPr>
        <p:spPr>
          <a:xfrm>
            <a:off x="457200" y="1143000"/>
            <a:ext cx="8229600" cy="4983163"/>
          </a:xfrm>
        </p:spPr>
        <p:txBody>
          <a:bodyPr/>
          <a:lstStyle/>
          <a:p>
            <a:pPr marL="381000" indent="-381000">
              <a:lnSpc>
                <a:spcPct val="80000"/>
              </a:lnSpc>
              <a:buFont typeface="Wingdings" pitchFamily="2" charset="2"/>
              <a:buNone/>
            </a:pPr>
            <a:r>
              <a:rPr lang="en-US" sz="2400"/>
              <a:t>                        </a:t>
            </a:r>
            <a:r>
              <a:rPr lang="en-US" sz="2400">
                <a:latin typeface="Times New Roman" pitchFamily="18" charset="0"/>
              </a:rPr>
              <a:t>The IBM System/360 is a 32-bit machine with byte addressability and support for a variety of data types: byte, halfword (16 bits), word (32 bits), doubleword (double-precision real), packed decimal, and unpacked character strings. The System/360 had alignment restrictions, which were removed in the System/370 architecture.</a:t>
            </a:r>
          </a:p>
          <a:p>
            <a:pPr marL="381000" indent="-381000">
              <a:lnSpc>
                <a:spcPct val="80000"/>
              </a:lnSpc>
            </a:pPr>
            <a:r>
              <a:rPr lang="en-US" sz="2400">
                <a:latin typeface="Times New Roman" pitchFamily="18" charset="0"/>
              </a:rPr>
              <a:t>The internal state of the 360 has the following components:</a:t>
            </a:r>
          </a:p>
          <a:p>
            <a:pPr marL="381000" indent="-381000">
              <a:lnSpc>
                <a:spcPct val="80000"/>
              </a:lnSpc>
              <a:buFont typeface="Wingdings" pitchFamily="2" charset="2"/>
              <a:buNone/>
            </a:pPr>
            <a:r>
              <a:rPr lang="en-US" sz="2400">
                <a:latin typeface="Times New Roman" pitchFamily="18" charset="0"/>
              </a:rPr>
              <a:t>            1. Sixteen 32-bit, general-purpose registers: register 0 is special when used in an addressing mode, where a zero is always substituted.</a:t>
            </a:r>
          </a:p>
          <a:p>
            <a:pPr marL="381000" indent="-381000">
              <a:lnSpc>
                <a:spcPct val="80000"/>
              </a:lnSpc>
              <a:buFont typeface="Wingdings" pitchFamily="2" charset="2"/>
              <a:buNone/>
            </a:pPr>
            <a:r>
              <a:rPr lang="en-US" sz="2400">
                <a:latin typeface="Times New Roman" pitchFamily="18" charset="0"/>
              </a:rPr>
              <a:t>             2.Four double-precision (64-bit) floating-point registers.</a:t>
            </a:r>
          </a:p>
          <a:p>
            <a:pPr marL="381000" indent="-381000">
              <a:lnSpc>
                <a:spcPct val="80000"/>
              </a:lnSpc>
              <a:buFont typeface="Wingdings" pitchFamily="2" charset="2"/>
              <a:buNone/>
            </a:pPr>
            <a:r>
              <a:rPr lang="en-US" sz="2400">
                <a:latin typeface="Times New Roman" pitchFamily="18" charset="0"/>
              </a:rPr>
              <a:t>             3.Program status word (PSW) holds the PC, some control flags, and the condition codes.</a:t>
            </a:r>
          </a:p>
          <a:p>
            <a:pPr marL="381000" indent="-381000">
              <a:lnSpc>
                <a:spcPct val="80000"/>
              </a:lnSpc>
              <a:buFont typeface="Wingdings" pitchFamily="2" charset="2"/>
              <a:buNone/>
            </a:pPr>
            <a:r>
              <a:rPr lang="en-US" sz="2400">
                <a:latin typeface="Times New Roman" pitchFamily="18" charset="0"/>
              </a:rPr>
              <a:t>             4.Later versions of the architecture extended this state with additional control registers.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557</TotalTime>
  <Words>1231</Words>
  <Application>Microsoft Office PowerPoint</Application>
  <PresentationFormat>On-screen Show (4:3)</PresentationFormat>
  <Paragraphs>81</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Garamond</vt:lpstr>
      <vt:lpstr>Times New Roman</vt:lpstr>
      <vt:lpstr>Wingdings</vt:lpstr>
      <vt:lpstr>Stream</vt:lpstr>
      <vt:lpstr>Microsoft Word Picture</vt:lpstr>
      <vt:lpstr>Slide 1</vt:lpstr>
      <vt:lpstr>CONTENTS </vt:lpstr>
      <vt:lpstr>INTRODUCTION</vt:lpstr>
      <vt:lpstr>Slide 4</vt:lpstr>
      <vt:lpstr>CRITICAL ELEMENTS</vt:lpstr>
      <vt:lpstr>Slide 6</vt:lpstr>
      <vt:lpstr>Slide 7</vt:lpstr>
      <vt:lpstr>Slide 8</vt:lpstr>
      <vt:lpstr>The 360/370 Instruction Set Architecture </vt:lpstr>
      <vt:lpstr>Addressing Modes and Instruction Formats</vt:lpstr>
      <vt:lpstr>Slide 11</vt:lpstr>
      <vt:lpstr>Operations on the 360/370</vt:lpstr>
      <vt:lpstr>IBM System z10 </vt:lpstr>
      <vt:lpstr>Slide 14</vt:lpstr>
      <vt:lpstr>Enterprise Class </vt:lpstr>
      <vt:lpstr>Business Class </vt:lpstr>
      <vt:lpstr>Slide 17</vt:lpstr>
      <vt:lpstr>Reference</vt:lpstr>
    </vt:vector>
  </TitlesOfParts>
  <Company>vensart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vishnu</dc:creator>
  <cp:lastModifiedBy>mzs0029</cp:lastModifiedBy>
  <cp:revision>5</cp:revision>
  <dcterms:created xsi:type="dcterms:W3CDTF">2009-11-06T08:46:55Z</dcterms:created>
  <dcterms:modified xsi:type="dcterms:W3CDTF">2009-11-12T20:04:51Z</dcterms:modified>
</cp:coreProperties>
</file>